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8"/>
  </p:notesMasterIdLst>
  <p:sldIdLst>
    <p:sldId id="256" r:id="rId2"/>
    <p:sldId id="258" r:id="rId3"/>
    <p:sldId id="279" r:id="rId4"/>
    <p:sldId id="280" r:id="rId5"/>
    <p:sldId id="257" r:id="rId6"/>
    <p:sldId id="259" r:id="rId7"/>
    <p:sldId id="260" r:id="rId8"/>
    <p:sldId id="261" r:id="rId9"/>
    <p:sldId id="266" r:id="rId10"/>
    <p:sldId id="262" r:id="rId11"/>
    <p:sldId id="263" r:id="rId12"/>
    <p:sldId id="265" r:id="rId13"/>
    <p:sldId id="264" r:id="rId14"/>
    <p:sldId id="267" r:id="rId15"/>
    <p:sldId id="268" r:id="rId16"/>
    <p:sldId id="269" r:id="rId17"/>
    <p:sldId id="272" r:id="rId18"/>
    <p:sldId id="273" r:id="rId19"/>
    <p:sldId id="274" r:id="rId20"/>
    <p:sldId id="275" r:id="rId21"/>
    <p:sldId id="276" r:id="rId22"/>
    <p:sldId id="282" r:id="rId23"/>
    <p:sldId id="277" r:id="rId24"/>
    <p:sldId id="278" r:id="rId25"/>
    <p:sldId id="281" r:id="rId26"/>
    <p:sldId id="283" r:id="rId2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-1416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37.wmf"/><Relationship Id="rId7" Type="http://schemas.openxmlformats.org/officeDocument/2006/relationships/image" Target="../media/image41.wmf"/><Relationship Id="rId2" Type="http://schemas.openxmlformats.org/officeDocument/2006/relationships/image" Target="../media/image36.wmf"/><Relationship Id="rId1" Type="http://schemas.openxmlformats.org/officeDocument/2006/relationships/image" Target="../media/image35.wmf"/><Relationship Id="rId6" Type="http://schemas.openxmlformats.org/officeDocument/2006/relationships/image" Target="../media/image40.wmf"/><Relationship Id="rId5" Type="http://schemas.openxmlformats.org/officeDocument/2006/relationships/image" Target="../media/image39.wmf"/><Relationship Id="rId4" Type="http://schemas.openxmlformats.org/officeDocument/2006/relationships/image" Target="../media/image38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455B78-804E-4E74-9524-0CEC52EB4F53}" type="datetimeFigureOut">
              <a:rPr lang="en-US" smtClean="0"/>
              <a:t>5/19/2015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837183-0F09-4969-96BD-94F09ABAE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8776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837183-0F09-4969-96BD-94F09ABAE79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7006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905000"/>
            <a:ext cx="7543800" cy="2593975"/>
          </a:xfrm>
        </p:spPr>
        <p:txBody>
          <a:bodyPr anchor="b"/>
          <a:lstStyle>
            <a:lvl1pPr>
              <a:defRPr sz="6600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4572000"/>
            <a:ext cx="6461760" cy="10668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F48E6-B7A9-438E-82F1-EF8BD61E41F7}" type="datetimeFigureOut">
              <a:rPr lang="en-US" smtClean="0"/>
              <a:t>5/19/2015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DFD8B-F787-42ED-87E4-57A7D258358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F48E6-B7A9-438E-82F1-EF8BD61E41F7}" type="datetimeFigureOut">
              <a:rPr lang="en-US" smtClean="0"/>
              <a:t>5/19/2015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DFD8B-F787-42ED-87E4-57A7D258358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1752600" cy="58515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F48E6-B7A9-438E-82F1-EF8BD61E41F7}" type="datetimeFigureOut">
              <a:rPr lang="en-US" smtClean="0"/>
              <a:t>5/19/2015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DFD8B-F787-42ED-87E4-57A7D258358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F48E6-B7A9-438E-82F1-EF8BD61E41F7}" type="datetimeFigureOut">
              <a:rPr lang="en-US" smtClean="0"/>
              <a:t>5/19/2015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DFD8B-F787-42ED-87E4-57A7D258358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5486400"/>
            <a:ext cx="7659687" cy="1168400"/>
          </a:xfrm>
        </p:spPr>
        <p:txBody>
          <a:bodyPr anchor="t"/>
          <a:lstStyle>
            <a:lvl1pPr algn="l">
              <a:defRPr sz="36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852863"/>
            <a:ext cx="6135687" cy="1633538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F48E6-B7A9-438E-82F1-EF8BD61E41F7}" type="datetimeFigureOut">
              <a:rPr lang="en-US" smtClean="0"/>
              <a:t>5/19/2015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DFD8B-F787-42ED-87E4-57A7D258358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196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F48E6-B7A9-438E-82F1-EF8BD61E41F7}" type="datetimeFigureOut">
              <a:rPr lang="en-US" smtClean="0"/>
              <a:t>5/19/2015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DFD8B-F787-42ED-87E4-57A7D258358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196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196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F48E6-B7A9-438E-82F1-EF8BD61E41F7}" type="datetimeFigureOut">
              <a:rPr lang="en-US" smtClean="0"/>
              <a:t>5/19/2015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DFD8B-F787-42ED-87E4-57A7D258358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F48E6-B7A9-438E-82F1-EF8BD61E41F7}" type="datetimeFigureOut">
              <a:rPr lang="en-US" smtClean="0"/>
              <a:t>5/19/2015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DFD8B-F787-42ED-87E4-57A7D258358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F48E6-B7A9-438E-82F1-EF8BD61E41F7}" type="datetimeFigureOut">
              <a:rPr lang="en-US" smtClean="0"/>
              <a:t>5/19/2015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DFD8B-F787-42ED-87E4-57A7D258358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5495544"/>
            <a:ext cx="7772400" cy="594360"/>
          </a:xfrm>
        </p:spPr>
        <p:txBody>
          <a:bodyPr anchor="b"/>
          <a:lstStyle>
            <a:lvl1pPr algn="ctr">
              <a:defRPr sz="2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799" y="6096000"/>
            <a:ext cx="7772401" cy="6096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F48E6-B7A9-438E-82F1-EF8BD61E41F7}" type="datetimeFigureOut">
              <a:rPr lang="en-US" smtClean="0"/>
              <a:t>5/19/2015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DFD8B-F787-42ED-87E4-57A7D258358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04800" y="381000"/>
            <a:ext cx="7772400" cy="494284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5495278"/>
            <a:ext cx="7772400" cy="594626"/>
          </a:xfrm>
        </p:spPr>
        <p:txBody>
          <a:bodyPr anchor="b"/>
          <a:lstStyle>
            <a:lvl1pPr algn="ctr">
              <a:defRPr sz="2200" b="1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4582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1752" y="6096000"/>
            <a:ext cx="7772400" cy="612648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F48E6-B7A9-438E-82F1-EF8BD61E41F7}" type="datetimeFigureOut">
              <a:rPr lang="en-US" smtClean="0"/>
              <a:t>5/19/2015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51DFD8B-F787-42ED-87E4-57A7D2583588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620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620000" cy="480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458200" y="0"/>
            <a:ext cx="6858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458200" y="5486400"/>
            <a:ext cx="685800" cy="68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1788" y="5648960"/>
            <a:ext cx="548640" cy="396240"/>
          </a:xfrm>
          <a:prstGeom prst="bracketPair">
            <a:avLst>
              <a:gd name="adj" fmla="val 17949"/>
            </a:avLst>
          </a:prstGeom>
          <a:ln w="19050">
            <a:solidFill>
              <a:srgbClr val="FFFFFF"/>
            </a:solidFill>
          </a:ln>
        </p:spPr>
        <p:txBody>
          <a:bodyPr vert="horz" lIns="0" tIns="0" rIns="0" bIns="0" rtlCol="0" anchor="ctr"/>
          <a:lstStyle>
            <a:lvl1pPr algn="ctr">
              <a:defRPr sz="1800">
                <a:solidFill>
                  <a:srgbClr val="FFFFFF"/>
                </a:solidFill>
              </a:defRPr>
            </a:lvl1pPr>
          </a:lstStyle>
          <a:p>
            <a:fld id="{651DFD8B-F787-42ED-87E4-57A7D2583588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7586910" y="4048760"/>
            <a:ext cx="2367281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7551351" y="1645920"/>
            <a:ext cx="2438399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fld id="{432F48E6-B7A9-438E-82F1-EF8BD61E41F7}" type="datetimeFigureOut">
              <a:rPr lang="en-US" smtClean="0"/>
              <a:t>5/19/2015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600" kern="1200" cap="none" spc="-100" baseline="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3429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2860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2860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2860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spcBef>
          <a:spcPct val="20000"/>
        </a:spcBef>
        <a:buClr>
          <a:schemeClr val="accent5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wmf"/><Relationship Id="rId13" Type="http://schemas.openxmlformats.org/officeDocument/2006/relationships/oleObject" Target="../embeddings/oleObject6.bin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12" Type="http://schemas.openxmlformats.org/officeDocument/2006/relationships/image" Target="../media/image39.wmf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41.wmf"/><Relationship Id="rId1" Type="http://schemas.openxmlformats.org/officeDocument/2006/relationships/vmlDrawing" Target="../drawings/vmlDrawing1.vml"/><Relationship Id="rId6" Type="http://schemas.openxmlformats.org/officeDocument/2006/relationships/image" Target="../media/image36.wmf"/><Relationship Id="rId11" Type="http://schemas.openxmlformats.org/officeDocument/2006/relationships/oleObject" Target="../embeddings/oleObject5.bin"/><Relationship Id="rId5" Type="http://schemas.openxmlformats.org/officeDocument/2006/relationships/oleObject" Target="../embeddings/oleObject2.bin"/><Relationship Id="rId15" Type="http://schemas.openxmlformats.org/officeDocument/2006/relationships/oleObject" Target="../embeddings/oleObject7.bin"/><Relationship Id="rId10" Type="http://schemas.openxmlformats.org/officeDocument/2006/relationships/image" Target="../media/image38.wmf"/><Relationship Id="rId4" Type="http://schemas.openxmlformats.org/officeDocument/2006/relationships/image" Target="../media/image35.wmf"/><Relationship Id="rId9" Type="http://schemas.openxmlformats.org/officeDocument/2006/relationships/oleObject" Target="../embeddings/oleObject4.bin"/><Relationship Id="rId14" Type="http://schemas.openxmlformats.org/officeDocument/2006/relationships/image" Target="../media/image40.wm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6.jpeg"/><Relationship Id="rId7" Type="http://schemas.openxmlformats.org/officeDocument/2006/relationships/image" Target="../media/image10.jpeg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MCE 341- Engineering Thermodynamics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Nick </a:t>
            </a:r>
            <a:r>
              <a:rPr lang="en-US" dirty="0" err="1" smtClean="0"/>
              <a:t>DiFilippo</a:t>
            </a:r>
            <a:endParaRPr lang="en-US" dirty="0" smtClean="0"/>
          </a:p>
          <a:p>
            <a:r>
              <a:rPr lang="en-US" dirty="0" smtClean="0"/>
              <a:t>Summer Session 1</a:t>
            </a:r>
          </a:p>
          <a:p>
            <a:r>
              <a:rPr lang="en-US" dirty="0" smtClean="0"/>
              <a:t>5/19/2015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3091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 of Units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 Units </a:t>
            </a:r>
          </a:p>
          <a:p>
            <a:r>
              <a:rPr lang="en-US" dirty="0" smtClean="0"/>
              <a:t>English Units </a:t>
            </a:r>
          </a:p>
          <a:p>
            <a:endParaRPr lang="en-US" dirty="0" smtClean="0"/>
          </a:p>
          <a:p>
            <a:r>
              <a:rPr lang="en-US" dirty="0" smtClean="0"/>
              <a:t>What is the force of 1 </a:t>
            </a:r>
            <a:r>
              <a:rPr lang="en-US" dirty="0" err="1" smtClean="0"/>
              <a:t>lb</a:t>
            </a:r>
            <a:r>
              <a:rPr lang="en-US" baseline="-25000" dirty="0" err="1" smtClean="0"/>
              <a:t>m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4521845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Density and Specific Volume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Density (</a:t>
                </a:r>
                <a:r>
                  <a:rPr lang="el-GR" dirty="0" smtClean="0">
                    <a:latin typeface="Calibri"/>
                  </a:rPr>
                  <a:t>ρ</a:t>
                </a:r>
                <a:r>
                  <a:rPr lang="en-US" dirty="0" smtClean="0">
                    <a:latin typeface="Calibri"/>
                  </a:rPr>
                  <a:t>) – mass per unit volume</a:t>
                </a:r>
              </a:p>
              <a:p>
                <a:endParaRPr lang="en-US" dirty="0">
                  <a:latin typeface="Calibri"/>
                </a:endParaRP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𝜌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𝑚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𝑉</m:t>
                          </m:r>
                        </m:den>
                      </m:f>
                    </m:oMath>
                  </m:oMathPara>
                </a14:m>
                <a:endParaRPr lang="en-US" dirty="0">
                  <a:latin typeface="Calibri"/>
                </a:endParaRPr>
              </a:p>
              <a:p>
                <a:pPr marL="114300" indent="0">
                  <a:buNone/>
                </a:pPr>
                <a:r>
                  <a:rPr lang="en-US" dirty="0" smtClean="0">
                    <a:latin typeface="Calibri"/>
                  </a:rPr>
                  <a:t> </a:t>
                </a:r>
              </a:p>
              <a:p>
                <a:r>
                  <a:rPr lang="en-US" dirty="0" smtClean="0">
                    <a:latin typeface="Calibri"/>
                  </a:rPr>
                  <a:t>Specific Volume (</a:t>
                </a:r>
                <a:r>
                  <a:rPr lang="el-GR" dirty="0" smtClean="0">
                    <a:latin typeface="Calibri"/>
                  </a:rPr>
                  <a:t>ν</a:t>
                </a:r>
                <a:r>
                  <a:rPr lang="en-US" dirty="0" smtClean="0">
                    <a:latin typeface="Calibri"/>
                  </a:rPr>
                  <a:t>) volume per unit mass</a:t>
                </a:r>
              </a:p>
              <a:p>
                <a:endParaRPr lang="en-US" dirty="0" smtClean="0">
                  <a:latin typeface="Calibri"/>
                </a:endParaRP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𝑣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𝜌</m:t>
                          </m:r>
                        </m:den>
                      </m:f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𝑉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𝑚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t="-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194" name="Picture 2" descr="http://upload.wikimedia.org/wikipedia/commons/thumb/7/71/Artsy_density_column.png/150px-Artsy_density_colum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0" y="1295400"/>
            <a:ext cx="1428750" cy="529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35029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Temperature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Zeroth</a:t>
            </a:r>
            <a:r>
              <a:rPr lang="en-US" dirty="0" smtClean="0"/>
              <a:t> Law of Thermodynamics</a:t>
            </a:r>
          </a:p>
          <a:p>
            <a:r>
              <a:rPr lang="en-US" dirty="0" smtClean="0"/>
              <a:t>Thermal Equilibrium</a:t>
            </a:r>
          </a:p>
          <a:p>
            <a:r>
              <a:rPr lang="en-US" dirty="0" smtClean="0"/>
              <a:t>Celsius, Fahrenheit, Kelvin , </a:t>
            </a:r>
            <a:r>
              <a:rPr lang="en-US" dirty="0" err="1" smtClean="0"/>
              <a:t>Rankine</a:t>
            </a:r>
            <a:endParaRPr lang="en-US" dirty="0" smtClean="0"/>
          </a:p>
          <a:p>
            <a:r>
              <a:rPr lang="en-US" dirty="0" smtClean="0"/>
              <a:t>T(C) = T(K) - 273.15</a:t>
            </a:r>
          </a:p>
          <a:p>
            <a:r>
              <a:rPr lang="en-US" dirty="0" smtClean="0"/>
              <a:t>T(F) = T(R) – 459.67</a:t>
            </a:r>
          </a:p>
          <a:p>
            <a:r>
              <a:rPr lang="en-US" dirty="0" smtClean="0"/>
              <a:t>T(F) = 9/5 T(C) - 32</a:t>
            </a:r>
            <a:endParaRPr lang="en-US" dirty="0"/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2551" y="4191000"/>
            <a:ext cx="3690936" cy="1423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0" name="Picture 6" descr="http://abyss.uoregon.edu/~js/images/fahrenheit_celsius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6497" y="838199"/>
            <a:ext cx="3258395" cy="5105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49276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Pressure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 smtClean="0"/>
                  <a:t>Normal force exerted by a fluid per unit area</a:t>
                </a: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𝑃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𝑁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𝐴</m:t>
                          </m:r>
                        </m:den>
                      </m:f>
                    </m:oMath>
                  </m:oMathPara>
                </a14:m>
                <a:endParaRPr lang="en-US" dirty="0" smtClean="0"/>
              </a:p>
              <a:p>
                <a:pPr marL="114300" indent="0">
                  <a:buNone/>
                </a:pPr>
                <a:r>
                  <a:rPr lang="en-US" u="sng" dirty="0" smtClean="0"/>
                  <a:t>SI Units</a:t>
                </a:r>
              </a:p>
              <a:p>
                <a:pPr marL="114300" indent="0">
                  <a:buNone/>
                </a:pPr>
                <a:r>
                  <a:rPr lang="en-US" dirty="0" smtClean="0"/>
                  <a:t>Bar , Pascal (Pa), </a:t>
                </a:r>
                <a:r>
                  <a:rPr lang="en-US" dirty="0" err="1" smtClean="0"/>
                  <a:t>MPa</a:t>
                </a:r>
                <a:r>
                  <a:rPr lang="en-US" dirty="0" smtClean="0"/>
                  <a:t>, </a:t>
                </a:r>
                <a:r>
                  <a:rPr lang="en-US" dirty="0" err="1" smtClean="0"/>
                  <a:t>kPa</a:t>
                </a:r>
                <a:endParaRPr lang="en-US" dirty="0"/>
              </a:p>
              <a:p>
                <a:pPr marL="114300" indent="0">
                  <a:buNone/>
                </a:pPr>
                <a:r>
                  <a:rPr lang="en-US" dirty="0" smtClean="0"/>
                  <a:t>1 bar = 10</a:t>
                </a:r>
                <a:r>
                  <a:rPr lang="en-US" baseline="30000" dirty="0" smtClean="0"/>
                  <a:t>5 </a:t>
                </a:r>
                <a:r>
                  <a:rPr lang="en-US" dirty="0" smtClean="0"/>
                  <a:t>Pa</a:t>
                </a:r>
              </a:p>
              <a:p>
                <a:pPr marL="114300" indent="0">
                  <a:buNone/>
                </a:pPr>
                <a:r>
                  <a:rPr lang="en-US" dirty="0" smtClean="0"/>
                  <a:t>1 </a:t>
                </a:r>
                <a:r>
                  <a:rPr lang="en-US" dirty="0" err="1" smtClean="0"/>
                  <a:t>atm</a:t>
                </a:r>
                <a:r>
                  <a:rPr lang="en-US" dirty="0" smtClean="0"/>
                  <a:t> = 101.325 </a:t>
                </a:r>
                <a:r>
                  <a:rPr lang="en-US" dirty="0" err="1" smtClean="0"/>
                  <a:t>kPa</a:t>
                </a:r>
                <a:r>
                  <a:rPr lang="en-US" dirty="0" smtClean="0"/>
                  <a:t> = 1.01325 bar</a:t>
                </a:r>
              </a:p>
              <a:p>
                <a:pPr marL="114300" indent="0">
                  <a:buNone/>
                </a:pPr>
                <a:endParaRPr lang="en-US" u="sng" dirty="0" smtClean="0"/>
              </a:p>
              <a:p>
                <a:pPr marL="114300" indent="0">
                  <a:buNone/>
                </a:pPr>
                <a:r>
                  <a:rPr lang="en-US" u="sng" dirty="0" smtClean="0"/>
                  <a:t>English</a:t>
                </a:r>
              </a:p>
              <a:p>
                <a:pPr marL="114300" indent="0">
                  <a:buNone/>
                </a:pPr>
                <a:r>
                  <a:rPr lang="en-US" dirty="0" smtClean="0"/>
                  <a:t>psi</a:t>
                </a:r>
              </a:p>
              <a:p>
                <a:pPr marL="114300" indent="0">
                  <a:buNone/>
                </a:pPr>
                <a:r>
                  <a:rPr lang="en-US" dirty="0" smtClean="0"/>
                  <a:t>1 </a:t>
                </a:r>
                <a:r>
                  <a:rPr lang="en-US" dirty="0" err="1" smtClean="0"/>
                  <a:t>atm</a:t>
                </a:r>
                <a:r>
                  <a:rPr lang="en-US" dirty="0" smtClean="0"/>
                  <a:t> = 14.696psi</a:t>
                </a:r>
              </a:p>
              <a:p>
                <a:pPr marL="114300" indent="0">
                  <a:buNone/>
                </a:pPr>
                <a:endParaRPr lang="en-US" dirty="0"/>
              </a:p>
              <a:p>
                <a:r>
                  <a:rPr lang="en-US" dirty="0" smtClean="0"/>
                  <a:t>Gage Pressure, Absolute Pressure, and Vacuum Pressure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t="-1525" b="-5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016452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Chapter 2 – </a:t>
            </a:r>
            <a:br>
              <a:rPr lang="en-US" dirty="0" smtClean="0"/>
            </a:br>
            <a:r>
              <a:rPr lang="en-US" dirty="0" smtClean="0"/>
              <a:t>First Law of Thermodynamics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First Law of Thermodynamics</a:t>
                </a:r>
              </a:p>
              <a:p>
                <a:r>
                  <a:rPr lang="en-US" dirty="0" smtClean="0"/>
                  <a:t>Energy Balance of Closed Systems </a:t>
                </a:r>
              </a:p>
              <a:p>
                <a:endParaRPr lang="en-US" dirty="0" smtClean="0"/>
              </a:p>
              <a:p>
                <a:pPr marL="114300" indent="0">
                  <a:buNone/>
                </a:pPr>
                <a:endParaRPr lang="en-US" dirty="0">
                  <a:ea typeface="Cambria Math"/>
                </a:endParaRPr>
              </a:p>
              <a:p>
                <a:pPr marL="114300" indent="0">
                  <a:buNone/>
                </a:pPr>
                <a:endParaRPr lang="en-US" i="1" dirty="0" smtClean="0">
                  <a:latin typeface="Cambria Math"/>
                  <a:ea typeface="Cambria Math"/>
                </a:endParaRPr>
              </a:p>
              <a:p>
                <a:pPr marL="114300" indent="0">
                  <a:buNone/>
                </a:pPr>
                <a:endParaRPr lang="en-US" i="1" dirty="0" smtClean="0">
                  <a:latin typeface="Cambria Math"/>
                  <a:ea typeface="Cambria Math"/>
                </a:endParaRPr>
              </a:p>
              <a:p>
                <a:pPr marL="114300" indent="0">
                  <a:buNone/>
                </a:pPr>
                <a:endParaRPr lang="en-US" i="1" dirty="0">
                  <a:latin typeface="Cambria Math"/>
                  <a:ea typeface="Cambria Math"/>
                </a:endParaRPr>
              </a:p>
              <a:p>
                <a:pPr marL="114300" indent="0">
                  <a:buNone/>
                </a:pPr>
                <a:endParaRPr lang="en-US" i="1" dirty="0" smtClean="0">
                  <a:latin typeface="Cambria Math"/>
                  <a:ea typeface="Cambria Math"/>
                </a:endParaRP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  <a:ea typeface="Cambria Math"/>
                        </a:rPr>
                        <m:t>∆</m:t>
                      </m:r>
                      <m:r>
                        <a:rPr lang="en-US" i="1">
                          <a:latin typeface="Cambria Math"/>
                          <a:ea typeface="Cambria Math"/>
                        </a:rPr>
                        <m:t>𝐸</m:t>
                      </m:r>
                      <m:r>
                        <a:rPr lang="en-US" i="1"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en-US" i="1">
                          <a:latin typeface="Cambria Math"/>
                          <a:ea typeface="Cambria Math"/>
                        </a:rPr>
                        <m:t>𝑄</m:t>
                      </m:r>
                      <m:r>
                        <a:rPr lang="en-US" i="1">
                          <a:latin typeface="Cambria Math"/>
                          <a:ea typeface="Cambria Math"/>
                        </a:rPr>
                        <m:t>−</m:t>
                      </m:r>
                      <m:r>
                        <a:rPr lang="en-US" i="1">
                          <a:latin typeface="Cambria Math"/>
                          <a:ea typeface="Cambria Math"/>
                        </a:rPr>
                        <m:t>𝑊</m:t>
                      </m:r>
                    </m:oMath>
                  </m:oMathPara>
                </a14:m>
                <a:endParaRPr lang="en-US" dirty="0"/>
              </a:p>
              <a:p>
                <a:pPr marL="114300" indent="0">
                  <a:buNone/>
                </a:pPr>
                <a:endParaRPr lang="en-US" i="1" dirty="0" smtClean="0">
                  <a:latin typeface="Cambria Math"/>
                  <a:ea typeface="Cambria Math"/>
                </a:endParaRP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/>
                          <a:ea typeface="Cambria Math"/>
                        </a:rPr>
                        <m:t>∆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𝐾𝐸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+ ∆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𝑃𝐸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+ ∆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𝑈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𝑄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−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𝑊</m:t>
                      </m:r>
                    </m:oMath>
                  </m:oMathPara>
                </a14:m>
                <a:endParaRPr lang="en-US" dirty="0" smtClean="0"/>
              </a:p>
              <a:p>
                <a:pPr marL="114300" indent="0">
                  <a:buNone/>
                </a:pPr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t="-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8198" y="2590800"/>
            <a:ext cx="7174783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061341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Kinetic Energy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7620000" cy="5181600"/>
              </a:xfrm>
            </p:spPr>
            <p:txBody>
              <a:bodyPr>
                <a:normAutofit fontScale="92500" lnSpcReduction="20000"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𝐾𝐸</m:t>
                    </m:r>
                    <m:r>
                      <a:rPr lang="en-US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/>
                          </a:rPr>
                          <m:t>2</m:t>
                        </m:r>
                      </m:den>
                    </m:f>
                    <m:r>
                      <a:rPr lang="en-US" b="0" i="1" smtClean="0">
                        <a:latin typeface="Cambria Math"/>
                      </a:rPr>
                      <m:t>𝑚</m:t>
                    </m:r>
                    <m:sSup>
                      <m:sSupPr>
                        <m:ctrlPr>
                          <a:rPr lang="en-US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/>
                          </a:rPr>
                          <m:t>𝑣</m:t>
                        </m:r>
                      </m:e>
                      <m:sup>
                        <m:r>
                          <a:rPr lang="en-US" b="0" i="1" smtClean="0"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/>
                      </a:rPr>
                      <m:t>                            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∆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𝐾𝐸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/>
                            <a:ea typeface="Cambria Math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2</m:t>
                        </m:r>
                      </m:den>
                    </m:f>
                    <m:r>
                      <a:rPr lang="en-US" b="0" i="1" smtClean="0">
                        <a:latin typeface="Cambria Math"/>
                        <a:ea typeface="Cambria Math"/>
                      </a:rPr>
                      <m:t>𝑚</m:t>
                    </m:r>
                    <m:d>
                      <m:dPr>
                        <m:ctrlPr>
                          <a:rPr lang="en-US" b="0" i="1" smtClean="0"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/>
                                <a:ea typeface="Cambria Math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/>
                                <a:ea typeface="Cambria Math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  <a:ea typeface="Cambria Math"/>
                              </a:rPr>
                              <m:t>2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/>
                                <a:ea typeface="Cambria Math"/>
                              </a:rPr>
                              <m:t>2</m:t>
                            </m:r>
                          </m:sup>
                        </m:sSubSup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−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/>
                                <a:ea typeface="Cambria Math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/>
                                <a:ea typeface="Cambria Math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  <a:ea typeface="Cambria Math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/>
                                <a:ea typeface="Cambria Math"/>
                              </a:rPr>
                              <m:t>2</m:t>
                            </m:r>
                          </m:sup>
                        </m:sSubSup>
                      </m:e>
                    </m:d>
                  </m:oMath>
                </a14:m>
                <a:endParaRPr lang="en-US" b="0" dirty="0" smtClean="0">
                  <a:ea typeface="Cambria Math"/>
                </a:endParaRPr>
              </a:p>
              <a:p>
                <a:endParaRPr lang="en-US" dirty="0" smtClean="0"/>
              </a:p>
              <a:p>
                <a:endParaRPr lang="en-US" dirty="0"/>
              </a:p>
              <a:p>
                <a:endParaRPr lang="en-US" dirty="0" smtClean="0"/>
              </a:p>
              <a:p>
                <a:endParaRPr lang="en-US" dirty="0" smtClean="0"/>
              </a:p>
              <a:p>
                <a:endParaRPr lang="en-US" dirty="0"/>
              </a:p>
              <a:p>
                <a:r>
                  <a:rPr lang="en-US" dirty="0" smtClean="0"/>
                  <a:t>P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𝐸</m:t>
                    </m:r>
                    <m:r>
                      <a:rPr lang="en-US" i="1">
                        <a:latin typeface="Cambria Math"/>
                      </a:rPr>
                      <m:t>=</m:t>
                    </m:r>
                    <m:r>
                      <a:rPr lang="en-US" b="0" i="1" smtClean="0">
                        <a:latin typeface="Cambria Math"/>
                      </a:rPr>
                      <m:t>𝑚𝑔h</m:t>
                    </m:r>
                    <m:r>
                      <a:rPr lang="en-US" b="0" i="1" smtClean="0">
                        <a:latin typeface="Cambria Math"/>
                      </a:rPr>
                      <m:t>                                ∆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𝑃𝐸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=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𝑚𝑔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/>
                        <a:ea typeface="Cambria Math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/>
                        <a:ea typeface="Cambria Math"/>
                      </a:rPr>
                      <m:t>)</m:t>
                    </m:r>
                  </m:oMath>
                </a14:m>
                <a:endParaRPr lang="en-US" dirty="0" smtClean="0"/>
              </a:p>
              <a:p>
                <a:endParaRPr lang="en-US" dirty="0"/>
              </a:p>
              <a:p>
                <a:endParaRPr lang="en-US" dirty="0" smtClean="0"/>
              </a:p>
              <a:p>
                <a:endParaRPr lang="en-US" dirty="0"/>
              </a:p>
              <a:p>
                <a:endParaRPr lang="en-US" dirty="0" smtClean="0"/>
              </a:p>
              <a:p>
                <a:endParaRPr lang="en-US" dirty="0" smtClean="0"/>
              </a:p>
              <a:p>
                <a:endParaRPr lang="en-US" dirty="0" smtClean="0"/>
              </a:p>
              <a:p>
                <a:r>
                  <a:rPr lang="en-US" dirty="0" smtClean="0"/>
                  <a:t>Units (kJ)  or (Btu)                      1kJ    = 10</a:t>
                </a:r>
                <a:r>
                  <a:rPr lang="en-US" baseline="30000" dirty="0" smtClean="0"/>
                  <a:t>3</a:t>
                </a:r>
                <a:r>
                  <a:rPr lang="en-US" dirty="0" smtClean="0"/>
                  <a:t> N*m</a:t>
                </a:r>
              </a:p>
              <a:p>
                <a:pPr marL="114300" indent="0">
                  <a:buNone/>
                </a:pPr>
                <a:r>
                  <a:rPr lang="en-US" dirty="0"/>
                  <a:t>	</a:t>
                </a:r>
                <a:r>
                  <a:rPr lang="en-US" dirty="0" smtClean="0"/>
                  <a:t>		             1Btu =  778 </a:t>
                </a:r>
                <a:r>
                  <a:rPr lang="en-US" dirty="0" err="1" smtClean="0"/>
                  <a:t>ft</a:t>
                </a:r>
                <a:r>
                  <a:rPr lang="en-US" dirty="0" smtClean="0"/>
                  <a:t>*</a:t>
                </a:r>
                <a:r>
                  <a:rPr lang="en-US" dirty="0" err="1" smtClean="0"/>
                  <a:t>lb</a:t>
                </a:r>
                <a:r>
                  <a:rPr lang="en-US" baseline="-25000" dirty="0" err="1" smtClean="0"/>
                  <a:t>f</a:t>
                </a:r>
                <a:r>
                  <a:rPr lang="en-US" dirty="0" smtClean="0"/>
                  <a:t>  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7620000" cy="5181600"/>
              </a:xfr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533400" y="1219200"/>
                <a:ext cx="316291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/>
                          <a:ea typeface="Cambria Math"/>
                        </a:rPr>
                        <m:t>∆</m:t>
                      </m:r>
                      <m:r>
                        <a:rPr lang="en-US" b="1" i="1" smtClean="0">
                          <a:latin typeface="Cambria Math"/>
                          <a:ea typeface="Cambria Math"/>
                        </a:rPr>
                        <m:t>𝑲𝑬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+ ∆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𝑃𝐸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+ ∆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𝑈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𝑄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−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𝑊</m:t>
                      </m:r>
                    </m:oMath>
                  </m:oMathPara>
                </a14:m>
                <a:endParaRPr lang="en-US" dirty="0" smtClean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1219200"/>
                <a:ext cx="3162917" cy="369332"/>
              </a:xfrm>
              <a:prstGeom prst="rect">
                <a:avLst/>
              </a:prstGeom>
              <a:blipFill rotWithShape="1">
                <a:blip r:embed="rId3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itle 1"/>
          <p:cNvSpPr txBox="1">
            <a:spLocks/>
          </p:cNvSpPr>
          <p:nvPr/>
        </p:nvSpPr>
        <p:spPr>
          <a:xfrm>
            <a:off x="381000" y="2286000"/>
            <a:ext cx="7620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600" kern="1200" cap="none" spc="-100" baseline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Potential Energy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507507" y="3180024"/>
                <a:ext cx="316291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∆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𝐾𝐸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+ </m:t>
                      </m:r>
                      <m:r>
                        <a:rPr lang="en-US" b="1" i="1" smtClean="0">
                          <a:latin typeface="Cambria Math"/>
                          <a:ea typeface="Cambria Math"/>
                        </a:rPr>
                        <m:t>∆</m:t>
                      </m:r>
                      <m:r>
                        <a:rPr lang="en-US" b="1" i="1" smtClean="0">
                          <a:latin typeface="Cambria Math"/>
                          <a:ea typeface="Cambria Math"/>
                        </a:rPr>
                        <m:t>𝑷𝑬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+ ∆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𝑈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𝑄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−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𝑊</m:t>
                      </m:r>
                    </m:oMath>
                  </m:oMathPara>
                </a14:m>
                <a:endParaRPr lang="en-US" dirty="0" smtClean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507" y="3180024"/>
                <a:ext cx="3162917" cy="369332"/>
              </a:xfrm>
              <a:prstGeom prst="rect">
                <a:avLst/>
              </a:prstGeom>
              <a:blipFill rotWithShape="1">
                <a:blip r:embed="rId4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itle 1"/>
          <p:cNvSpPr txBox="1">
            <a:spLocks/>
          </p:cNvSpPr>
          <p:nvPr/>
        </p:nvSpPr>
        <p:spPr>
          <a:xfrm>
            <a:off x="381000" y="4191000"/>
            <a:ext cx="7620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600" kern="1200" cap="none" spc="-100" baseline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Internal Energy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4724400" y="4648200"/>
                <a:ext cx="316291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∆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𝐾𝐸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+ ∆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𝑃𝐸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+ </m:t>
                      </m:r>
                      <m:r>
                        <a:rPr lang="en-US" b="1" i="1" smtClean="0">
                          <a:latin typeface="Cambria Math"/>
                          <a:ea typeface="Cambria Math"/>
                        </a:rPr>
                        <m:t>∆</m:t>
                      </m:r>
                      <m:r>
                        <a:rPr lang="en-US" b="1" i="1" smtClean="0">
                          <a:latin typeface="Cambria Math"/>
                          <a:ea typeface="Cambria Math"/>
                        </a:rPr>
                        <m:t>𝑼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𝑄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−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𝑊</m:t>
                      </m:r>
                    </m:oMath>
                  </m:oMathPara>
                </a14:m>
                <a:endParaRPr lang="en-US" dirty="0" smtClean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4400" y="4648200"/>
                <a:ext cx="3162917" cy="369332"/>
              </a:xfrm>
              <a:prstGeom prst="rect">
                <a:avLst/>
              </a:prstGeom>
              <a:blipFill rotWithShape="1">
                <a:blip r:embed="rId5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52399"/>
            <a:ext cx="2261847" cy="18165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9673" y="2250118"/>
            <a:ext cx="1714500" cy="19961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269836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Energy transfer by Heat 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153400" cy="1676400"/>
          </a:xfrm>
        </p:spPr>
        <p:txBody>
          <a:bodyPr/>
          <a:lstStyle/>
          <a:p>
            <a:r>
              <a:rPr lang="en-US" dirty="0" smtClean="0"/>
              <a:t>Q – modes of heat transfer (Conduction, Convection, Radiation)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87532" y="2362200"/>
            <a:ext cx="6172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Q &gt; 0  : heat is transferred into the system</a:t>
            </a:r>
          </a:p>
          <a:p>
            <a:r>
              <a:rPr lang="en-US" dirty="0" smtClean="0"/>
              <a:t>Q &lt; 0  : heat is transferred out of the system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514600" y="4444902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/>
              <a:t>W &gt; 0 : work is done by the system</a:t>
            </a:r>
          </a:p>
          <a:p>
            <a:r>
              <a:rPr lang="en-US" dirty="0" smtClean="0"/>
              <a:t>W &lt; 0 : work is done on the system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2640983" y="1219200"/>
                <a:ext cx="316291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∆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𝐾𝐸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+ ∆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𝑃𝐸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+ ∆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𝑈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en-US" b="1" i="1" smtClean="0">
                          <a:latin typeface="Cambria Math"/>
                          <a:ea typeface="Cambria Math"/>
                        </a:rPr>
                        <m:t>𝑸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−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𝑊</m:t>
                      </m:r>
                    </m:oMath>
                  </m:oMathPara>
                </a14:m>
                <a:endParaRPr lang="en-US" dirty="0" smtClean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0983" y="1219200"/>
                <a:ext cx="3162917" cy="369332"/>
              </a:xfrm>
              <a:prstGeom prst="rect">
                <a:avLst/>
              </a:prstGeom>
              <a:blipFill rotWithShape="1">
                <a:blip r:embed="rId3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itle 1"/>
          <p:cNvSpPr txBox="1">
            <a:spLocks/>
          </p:cNvSpPr>
          <p:nvPr/>
        </p:nvSpPr>
        <p:spPr>
          <a:xfrm>
            <a:off x="381000" y="3276600"/>
            <a:ext cx="7620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600" kern="1200" cap="none" spc="-100" baseline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Work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4226511" y="3663434"/>
                <a:ext cx="316291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∆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𝐾𝐸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+ ∆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𝑃𝐸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+ ∆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𝑈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𝑄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−</m:t>
                      </m:r>
                      <m:r>
                        <a:rPr lang="en-US" b="1" i="1" smtClean="0">
                          <a:latin typeface="Cambria Math"/>
                          <a:ea typeface="Cambria Math"/>
                        </a:rPr>
                        <m:t>𝑾</m:t>
                      </m:r>
                    </m:oMath>
                  </m:oMathPara>
                </a14:m>
                <a:endParaRPr lang="en-US" b="1" dirty="0" smtClean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6511" y="3663434"/>
                <a:ext cx="3162917" cy="369332"/>
              </a:xfrm>
              <a:prstGeom prst="rect">
                <a:avLst/>
              </a:prstGeom>
              <a:blipFill rotWithShape="1">
                <a:blip r:embed="rId4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487532" y="4343400"/>
                <a:ext cx="1645194" cy="7478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𝑊</m:t>
                      </m:r>
                      <m:r>
                        <a:rPr lang="en-US" b="0" i="1" smtClean="0">
                          <a:latin typeface="Cambria Math"/>
                        </a:rPr>
                        <m:t>= </m:t>
                      </m:r>
                      <m:nary>
                        <m:nary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</m:sup>
                        <m:e>
                          <m:r>
                            <a:rPr lang="en-US" b="0" i="1" smtClean="0">
                              <a:latin typeface="Cambria Math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𝑑𝑉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532" y="4343400"/>
                <a:ext cx="1645194" cy="747833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/>
          <p:cNvSpPr/>
          <p:nvPr/>
        </p:nvSpPr>
        <p:spPr>
          <a:xfrm>
            <a:off x="5989893" y="2162145"/>
            <a:ext cx="2286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2000" b="1" dirty="0" smtClean="0"/>
              <a:t>Q = </a:t>
            </a:r>
            <a:r>
              <a:rPr lang="en-US" sz="2000" b="1" dirty="0" err="1" smtClean="0">
                <a:latin typeface="SymbolPS" pitchFamily="18" charset="2"/>
              </a:rPr>
              <a:t>S</a:t>
            </a:r>
            <a:r>
              <a:rPr lang="en-US" sz="2000" b="1" dirty="0" err="1" smtClean="0"/>
              <a:t>Q</a:t>
            </a:r>
            <a:r>
              <a:rPr lang="en-US" sz="1100" b="1" dirty="0" err="1" smtClean="0"/>
              <a:t>in</a:t>
            </a:r>
            <a:r>
              <a:rPr lang="en-US" sz="2000" b="1" dirty="0" smtClean="0"/>
              <a:t> – </a:t>
            </a:r>
            <a:r>
              <a:rPr lang="en-US" sz="2000" b="1" dirty="0" err="1" smtClean="0">
                <a:latin typeface="SymbolPS" pitchFamily="18" charset="2"/>
              </a:rPr>
              <a:t>S</a:t>
            </a:r>
            <a:r>
              <a:rPr lang="en-US" sz="2000" b="1" dirty="0" err="1" smtClean="0"/>
              <a:t>Q</a:t>
            </a:r>
            <a:r>
              <a:rPr lang="en-US" sz="1100" b="1" dirty="0" err="1" smtClean="0"/>
              <a:t>out</a:t>
            </a:r>
            <a:r>
              <a:rPr lang="en-US" sz="1100" b="1" dirty="0" smtClean="0"/>
              <a:t> ,             </a:t>
            </a:r>
            <a:endParaRPr lang="en-US" sz="2000" b="1" dirty="0" smtClean="0"/>
          </a:p>
        </p:txBody>
      </p:sp>
      <p:sp>
        <p:nvSpPr>
          <p:cNvPr id="11" name="Rectangle 10"/>
          <p:cNvSpPr/>
          <p:nvPr/>
        </p:nvSpPr>
        <p:spPr>
          <a:xfrm>
            <a:off x="6400800" y="4444902"/>
            <a:ext cx="18565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W = </a:t>
            </a:r>
            <a:r>
              <a:rPr lang="en-US" b="1" dirty="0" err="1" smtClean="0">
                <a:latin typeface="SymbolPS" pitchFamily="18" charset="2"/>
              </a:rPr>
              <a:t>S</a:t>
            </a:r>
            <a:r>
              <a:rPr lang="en-US" b="1" dirty="0" err="1" smtClean="0"/>
              <a:t>W</a:t>
            </a:r>
            <a:r>
              <a:rPr lang="en-US" sz="1050" b="1" dirty="0" err="1" smtClean="0"/>
              <a:t>out</a:t>
            </a:r>
            <a:r>
              <a:rPr lang="en-US" b="1" dirty="0" smtClean="0"/>
              <a:t> – </a:t>
            </a:r>
            <a:r>
              <a:rPr lang="en-US" b="1" dirty="0" err="1" smtClean="0">
                <a:latin typeface="SymbolPS" pitchFamily="18" charset="2"/>
              </a:rPr>
              <a:t>S</a:t>
            </a:r>
            <a:r>
              <a:rPr lang="en-US" b="1" dirty="0" err="1" smtClean="0"/>
              <a:t>W</a:t>
            </a:r>
            <a:r>
              <a:rPr lang="en-US" sz="1050" b="1" dirty="0" err="1" smtClean="0"/>
              <a:t>in</a:t>
            </a:r>
            <a:r>
              <a:rPr lang="en-US" sz="1050" b="1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06958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228600" y="457200"/>
            <a:ext cx="7772400" cy="11430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Energy Balance can</a:t>
            </a:r>
            <a:r>
              <a:rPr kumimoji="0" lang="en-US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be applied to a single process from 1 to 2: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02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1025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06466465"/>
              </p:ext>
            </p:extLst>
          </p:nvPr>
        </p:nvGraphicFramePr>
        <p:xfrm>
          <a:off x="1519238" y="1066800"/>
          <a:ext cx="2981325" cy="396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19" name="Equation" r:id="rId3" imgW="1600200" imgH="215640" progId="Equation.3">
                  <p:embed/>
                </p:oleObj>
              </mc:Choice>
              <mc:Fallback>
                <p:oleObj name="Equation" r:id="rId3" imgW="160020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19238" y="1066800"/>
                        <a:ext cx="2981325" cy="3968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itle 1"/>
          <p:cNvSpPr txBox="1">
            <a:spLocks/>
          </p:cNvSpPr>
          <p:nvPr/>
        </p:nvSpPr>
        <p:spPr>
          <a:xfrm>
            <a:off x="0" y="1905000"/>
            <a:ext cx="7772400" cy="11430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>
                <a:latin typeface="+mj-lt"/>
                <a:ea typeface="+mj-ea"/>
                <a:cs typeface="+mj-cs"/>
              </a:rPr>
              <a:t>Or </a:t>
            </a:r>
            <a:r>
              <a:rPr kumimoji="0" lang="en-US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applied to </a:t>
            </a:r>
            <a:r>
              <a:rPr lang="en-US" b="1" dirty="0" smtClean="0">
                <a:latin typeface="+mj-lt"/>
                <a:ea typeface="+mj-ea"/>
                <a:cs typeface="+mj-cs"/>
              </a:rPr>
              <a:t>multiple </a:t>
            </a:r>
            <a:r>
              <a:rPr kumimoji="0" lang="en-US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processes from 1 to 2 to 3: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028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30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1029" name="Object 5"/>
          <p:cNvGraphicFramePr>
            <a:graphicFrameLocks noChangeAspect="1"/>
          </p:cNvGraphicFramePr>
          <p:nvPr/>
        </p:nvGraphicFramePr>
        <p:xfrm>
          <a:off x="5257800" y="990600"/>
          <a:ext cx="1295400" cy="723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20" name="Equation" r:id="rId5" imgW="901700" imgH="508000" progId="Equation.3">
                  <p:embed/>
                </p:oleObj>
              </mc:Choice>
              <mc:Fallback>
                <p:oleObj name="Equation" r:id="rId5" imgW="901700" imgH="508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57800" y="990600"/>
                        <a:ext cx="1295400" cy="7237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31" name="Object 7"/>
          <p:cNvGraphicFramePr>
            <a:graphicFrameLocks noChangeAspect="1"/>
          </p:cNvGraphicFramePr>
          <p:nvPr/>
        </p:nvGraphicFramePr>
        <p:xfrm>
          <a:off x="2971800" y="2895600"/>
          <a:ext cx="1371600" cy="12518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21" name="Equation" r:id="rId7" imgW="1002960" imgH="914400" progId="Equation.3">
                  <p:embed/>
                </p:oleObj>
              </mc:Choice>
              <mc:Fallback>
                <p:oleObj name="Equation" r:id="rId7" imgW="1002960" imgH="914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71800" y="2895600"/>
                        <a:ext cx="1371600" cy="125186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itle 1"/>
          <p:cNvSpPr txBox="1">
            <a:spLocks/>
          </p:cNvSpPr>
          <p:nvPr/>
        </p:nvSpPr>
        <p:spPr>
          <a:xfrm>
            <a:off x="0" y="3733800"/>
            <a:ext cx="7772400" cy="11430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>
                <a:latin typeface="+mj-lt"/>
                <a:ea typeface="+mj-ea"/>
                <a:cs typeface="+mj-cs"/>
              </a:rPr>
              <a:t>Or </a:t>
            </a:r>
            <a:r>
              <a:rPr kumimoji="0" lang="en-US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applied to closed cycle from 1 to 2 to 3 to 1: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graphicFrame>
        <p:nvGraphicFramePr>
          <p:cNvPr id="1033" name="Object 9"/>
          <p:cNvGraphicFramePr>
            <a:graphicFrameLocks noChangeAspect="1"/>
          </p:cNvGraphicFramePr>
          <p:nvPr/>
        </p:nvGraphicFramePr>
        <p:xfrm>
          <a:off x="2286000" y="5562600"/>
          <a:ext cx="2667000" cy="6894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22" name="Equation" r:id="rId9" imgW="1866600" imgH="482400" progId="Equation.3">
                  <p:embed/>
                </p:oleObj>
              </mc:Choice>
              <mc:Fallback>
                <p:oleObj name="Equation" r:id="rId9" imgW="1866600" imgH="482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0" y="5562600"/>
                        <a:ext cx="2667000" cy="68942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itle 1"/>
          <p:cNvSpPr txBox="1">
            <a:spLocks/>
          </p:cNvSpPr>
          <p:nvPr/>
        </p:nvSpPr>
        <p:spPr>
          <a:xfrm>
            <a:off x="-457200" y="5181600"/>
            <a:ext cx="7772400" cy="11430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>
                <a:latin typeface="+mj-lt"/>
                <a:ea typeface="+mj-ea"/>
                <a:cs typeface="+mj-cs"/>
              </a:rPr>
              <a:t>Expansion or compression work:</a:t>
            </a:r>
            <a:endParaRPr kumimoji="0" lang="en-US" b="1" i="0" u="none" strike="noStrike" kern="1200" cap="none" spc="0" normalizeH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graphicFrame>
        <p:nvGraphicFramePr>
          <p:cNvPr id="1035" name="Object 11"/>
          <p:cNvGraphicFramePr>
            <a:graphicFrameLocks noChangeAspect="1"/>
          </p:cNvGraphicFramePr>
          <p:nvPr/>
        </p:nvGraphicFramePr>
        <p:xfrm>
          <a:off x="1676400" y="4267200"/>
          <a:ext cx="2667000" cy="411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23" name="Equation" r:id="rId11" imgW="1562040" imgH="241200" progId="Equation.3">
                  <p:embed/>
                </p:oleObj>
              </mc:Choice>
              <mc:Fallback>
                <p:oleObj name="Equation" r:id="rId11" imgW="156204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6400" y="4267200"/>
                        <a:ext cx="2667000" cy="411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36" name="Object 12"/>
          <p:cNvGraphicFramePr>
            <a:graphicFrameLocks noChangeAspect="1"/>
          </p:cNvGraphicFramePr>
          <p:nvPr/>
        </p:nvGraphicFramePr>
        <p:xfrm>
          <a:off x="5105400" y="4267200"/>
          <a:ext cx="1251284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24" name="Equation" r:id="rId13" imgW="660240" imgH="241200" progId="Equation.3">
                  <p:embed/>
                </p:oleObj>
              </mc:Choice>
              <mc:Fallback>
                <p:oleObj name="Equation" r:id="rId13" imgW="66024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05400" y="4267200"/>
                        <a:ext cx="1251284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37" name="Object 13"/>
          <p:cNvGraphicFramePr>
            <a:graphicFrameLocks noChangeAspect="1"/>
          </p:cNvGraphicFramePr>
          <p:nvPr/>
        </p:nvGraphicFramePr>
        <p:xfrm>
          <a:off x="1295400" y="2438400"/>
          <a:ext cx="60325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25" name="Equation" r:id="rId15" imgW="3619440" imgH="228600" progId="Equation.3">
                  <p:embed/>
                </p:oleObj>
              </mc:Choice>
              <mc:Fallback>
                <p:oleObj name="Equation" r:id="rId15" imgW="361944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5400" y="2438400"/>
                        <a:ext cx="6032500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50463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11" grpId="0"/>
      <p:bldP spid="1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838200" y="38100"/>
            <a:ext cx="7772400" cy="11430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2.6 Cycle Energy Balance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646628"/>
            <a:ext cx="6341979" cy="4084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371600" y="4724400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Power Cycle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4495800" y="4725197"/>
            <a:ext cx="2457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Refrigeration Cycle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0735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533400" y="381000"/>
            <a:ext cx="7772400" cy="11430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Polytropic</a:t>
            </a: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Process Relation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90600" y="990600"/>
            <a:ext cx="6260395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19200" y="2971800"/>
            <a:ext cx="4380346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609600" y="2514600"/>
            <a:ext cx="7772400" cy="11430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 smtClean="0">
                <a:latin typeface="+mj-lt"/>
                <a:ea typeface="+mj-ea"/>
                <a:cs typeface="+mj-cs"/>
              </a:rPr>
              <a:t>n = 0 constant pressure process; n =           constant volume process; 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 smtClean="0">
                <a:latin typeface="+mj-lt"/>
                <a:ea typeface="+mj-ea"/>
                <a:cs typeface="+mj-cs"/>
              </a:rPr>
              <a:t>n = 1  constant temperature process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25607" name="Picture 7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657600" y="2603363"/>
            <a:ext cx="260258" cy="138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4003089"/>
            <a:ext cx="4724400" cy="26157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27295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11837"/>
            <a:ext cx="7620000" cy="1143000"/>
          </a:xfrm>
        </p:spPr>
        <p:txBody>
          <a:bodyPr/>
          <a:lstStyle/>
          <a:p>
            <a:r>
              <a:rPr lang="en-US" dirty="0" smtClean="0"/>
              <a:t>What is Thermodynamics?</a:t>
            </a:r>
            <a:endParaRPr lang="en-US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295400"/>
            <a:ext cx="6248400" cy="5386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38319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770"/>
          <a:stretch/>
        </p:blipFill>
        <p:spPr bwMode="auto">
          <a:xfrm>
            <a:off x="88776" y="1295400"/>
            <a:ext cx="8305800" cy="17398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1066800" y="152400"/>
            <a:ext cx="6858000" cy="7620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Example 2.1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5625" y="3810000"/>
            <a:ext cx="2800350" cy="184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39771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 txBox="1">
            <a:spLocks/>
          </p:cNvSpPr>
          <p:nvPr/>
        </p:nvSpPr>
        <p:spPr>
          <a:xfrm>
            <a:off x="1066800" y="152400"/>
            <a:ext cx="6858000" cy="7620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Example 2.2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065" y="1295400"/>
            <a:ext cx="8229600" cy="2254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0065" y="3810000"/>
            <a:ext cx="2895600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63618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C:\Users\Nick\Downloads\20150519_172538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683" b="31111"/>
          <a:stretch/>
        </p:blipFill>
        <p:spPr bwMode="auto">
          <a:xfrm>
            <a:off x="838200" y="1883229"/>
            <a:ext cx="6918222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51651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838200"/>
            <a:ext cx="5381625" cy="455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009858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0238" y="1585913"/>
            <a:ext cx="5343525" cy="3686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772582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C:\Users\Nick\Downloads\20150519_172553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762" b="32381"/>
          <a:stretch/>
        </p:blipFill>
        <p:spPr bwMode="auto">
          <a:xfrm>
            <a:off x="990600" y="1676400"/>
            <a:ext cx="6750843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56052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C:\Users\Nick\Downloads\20150519_172524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381" b="31905"/>
          <a:stretch/>
        </p:blipFill>
        <p:spPr bwMode="auto">
          <a:xfrm>
            <a:off x="1066800" y="1371600"/>
            <a:ext cx="5943600" cy="3773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04020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Energy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Conservation of Energy</a:t>
            </a:r>
          </a:p>
          <a:p>
            <a:r>
              <a:rPr lang="en-US" dirty="0" smtClean="0"/>
              <a:t>1</a:t>
            </a:r>
            <a:r>
              <a:rPr lang="en-US" baseline="30000" dirty="0" smtClean="0"/>
              <a:t>st</a:t>
            </a:r>
            <a:r>
              <a:rPr lang="en-US" dirty="0" smtClean="0"/>
              <a:t> Law of Thermodynamics</a:t>
            </a:r>
          </a:p>
          <a:p>
            <a:r>
              <a:rPr lang="en-US" dirty="0" smtClean="0"/>
              <a:t>2</a:t>
            </a:r>
            <a:r>
              <a:rPr lang="en-US" baseline="30000" dirty="0" smtClean="0"/>
              <a:t>nd</a:t>
            </a:r>
            <a:r>
              <a:rPr lang="en-US" dirty="0" smtClean="0"/>
              <a:t> Law of thermodynamics</a:t>
            </a:r>
            <a:endParaRPr lang="en-US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1295400"/>
            <a:ext cx="2838450" cy="3705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505200"/>
            <a:ext cx="3152775" cy="2324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31850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History</a:t>
            </a:r>
            <a:endParaRPr lang="en-US" dirty="0"/>
          </a:p>
        </p:txBody>
      </p:sp>
      <p:pic>
        <p:nvPicPr>
          <p:cNvPr id="17410" name="Picture 2" descr="Thomas Savery.g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246573"/>
            <a:ext cx="1539350" cy="198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85800" y="3276600"/>
            <a:ext cx="1828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Thomas </a:t>
            </a:r>
            <a:r>
              <a:rPr lang="en-US" dirty="0" err="1" smtClean="0"/>
              <a:t>Savery</a:t>
            </a:r>
            <a:endParaRPr lang="en-US" dirty="0" smtClean="0"/>
          </a:p>
          <a:p>
            <a:r>
              <a:rPr lang="en-US" dirty="0" smtClean="0"/>
              <a:t>      1698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517558" y="3276600"/>
            <a:ext cx="24354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Thomas </a:t>
            </a:r>
            <a:r>
              <a:rPr lang="en-US" dirty="0" err="1" smtClean="0"/>
              <a:t>Newcomen</a:t>
            </a:r>
            <a:endParaRPr lang="en-US" dirty="0" smtClean="0"/>
          </a:p>
          <a:p>
            <a:r>
              <a:rPr lang="en-US" dirty="0" smtClean="0"/>
              <a:t>               1712</a:t>
            </a:r>
            <a:endParaRPr lang="en-US" dirty="0"/>
          </a:p>
        </p:txBody>
      </p:sp>
      <p:pic>
        <p:nvPicPr>
          <p:cNvPr id="17414" name="Picture 6" descr="http://upload.wikimedia.org/wikipedia/commons/c/cc/Savery-engin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75" y="3962400"/>
            <a:ext cx="1905000" cy="2551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6" name="Picture 8" descr="C:\Users\Nick_2.Nick-PC\Downloads\Newcomen_atmospheric_engine_animation.gif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7601" y="3941402"/>
            <a:ext cx="1795353" cy="2593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8" name="Picture 10" descr="http://www.valvias.com/images/basico/history/thomas-newcomen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7601" y="1246573"/>
            <a:ext cx="1695737" cy="179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20" name="Picture 12" descr="Lord Kelvin photograph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1246572"/>
            <a:ext cx="1427370" cy="1790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4794682" y="3227773"/>
            <a:ext cx="24457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Lord Kelvin</a:t>
            </a:r>
          </a:p>
          <a:p>
            <a:r>
              <a:rPr lang="en-US" dirty="0" smtClean="0"/>
              <a:t>William Thompson</a:t>
            </a:r>
            <a:endParaRPr lang="en-US" dirty="0"/>
          </a:p>
        </p:txBody>
      </p:sp>
      <p:pic>
        <p:nvPicPr>
          <p:cNvPr id="17422" name="Picture 14" descr="Clausius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4387" y="1232764"/>
            <a:ext cx="1521041" cy="1804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6705599" y="3181606"/>
            <a:ext cx="18265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Rudolf </a:t>
            </a:r>
            <a:r>
              <a:rPr lang="en-US" dirty="0" err="1" smtClean="0"/>
              <a:t>Clausius</a:t>
            </a:r>
            <a:endParaRPr lang="en-US" dirty="0"/>
          </a:p>
        </p:txBody>
      </p:sp>
      <p:pic>
        <p:nvPicPr>
          <p:cNvPr id="17424" name="Picture 16" descr="Rankine William signature.jpg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338"/>
          <a:stretch/>
        </p:blipFill>
        <p:spPr bwMode="auto">
          <a:xfrm>
            <a:off x="5902171" y="4419600"/>
            <a:ext cx="1606857" cy="1992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707602" y="6329715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William </a:t>
            </a:r>
            <a:r>
              <a:rPr lang="en-US" dirty="0" err="1" smtClean="0"/>
              <a:t>Rankine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810114" y="381000"/>
            <a:ext cx="35107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Emergence of the 1</a:t>
            </a:r>
            <a:r>
              <a:rPr lang="en-US" baseline="30000" dirty="0" smtClean="0"/>
              <a:t>st</a:t>
            </a:r>
            <a:r>
              <a:rPr lang="en-US" dirty="0" smtClean="0"/>
              <a:t> and 2</a:t>
            </a:r>
            <a:r>
              <a:rPr lang="en-US" baseline="30000" dirty="0" smtClean="0"/>
              <a:t>nd</a:t>
            </a:r>
            <a:r>
              <a:rPr lang="en-US" dirty="0" smtClean="0"/>
              <a:t> laws</a:t>
            </a:r>
          </a:p>
          <a:p>
            <a:r>
              <a:rPr lang="en-US" dirty="0" smtClean="0"/>
              <a:t>Mid 1800’s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694094" y="381000"/>
            <a:ext cx="3687906" cy="631804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293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Defining Systems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System- What we want to study</a:t>
            </a:r>
          </a:p>
          <a:p>
            <a:r>
              <a:rPr lang="en-US" dirty="0" smtClean="0"/>
              <a:t>Surroundings- mass or region outside of the system being studied</a:t>
            </a:r>
          </a:p>
          <a:p>
            <a:r>
              <a:rPr lang="en-US" dirty="0" smtClean="0"/>
              <a:t>Boundary – Separates system from surrounding</a:t>
            </a:r>
          </a:p>
          <a:p>
            <a:endParaRPr lang="en-US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3660975"/>
            <a:ext cx="2924175" cy="208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3299534"/>
            <a:ext cx="2040921" cy="283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766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Closed vs. Open Systems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Closed System:</a:t>
            </a:r>
          </a:p>
          <a:p>
            <a:pPr marL="114300" indent="0">
              <a:buNone/>
            </a:pPr>
            <a:r>
              <a:rPr lang="en-US" dirty="0"/>
              <a:t>	</a:t>
            </a:r>
            <a:r>
              <a:rPr lang="en-US" dirty="0" smtClean="0"/>
              <a:t> Energy can be transferred. </a:t>
            </a:r>
          </a:p>
          <a:p>
            <a:pPr marL="114300" indent="0">
              <a:buNone/>
            </a:pPr>
            <a:r>
              <a:rPr lang="en-US" dirty="0" smtClean="0"/>
              <a:t>	 Mass cannot be transferred</a:t>
            </a:r>
          </a:p>
          <a:p>
            <a:pPr marL="114300" indent="0">
              <a:buNone/>
            </a:pPr>
            <a:endParaRPr lang="en-US" dirty="0" smtClean="0"/>
          </a:p>
          <a:p>
            <a:r>
              <a:rPr lang="en-US" dirty="0" smtClean="0"/>
              <a:t>Isolated System:</a:t>
            </a:r>
          </a:p>
          <a:p>
            <a:pPr marL="114300" indent="0">
              <a:buNone/>
            </a:pPr>
            <a:r>
              <a:rPr lang="en-US" dirty="0" smtClean="0"/>
              <a:t>	 Energy cannot be transferred</a:t>
            </a:r>
          </a:p>
          <a:p>
            <a:pPr marL="114300" indent="0">
              <a:buNone/>
            </a:pPr>
            <a:r>
              <a:rPr lang="en-US" dirty="0" smtClean="0"/>
              <a:t>	 Mass cannot be transferred </a:t>
            </a:r>
          </a:p>
          <a:p>
            <a:pPr marL="114300" indent="0">
              <a:buNone/>
            </a:pPr>
            <a:endParaRPr lang="en-US" dirty="0" smtClean="0"/>
          </a:p>
          <a:p>
            <a:r>
              <a:rPr lang="en-US" dirty="0" smtClean="0"/>
              <a:t>Open System (Control Volume) : </a:t>
            </a:r>
          </a:p>
          <a:p>
            <a:pPr marL="114300" indent="0">
              <a:buNone/>
            </a:pPr>
            <a:r>
              <a:rPr lang="en-US" dirty="0" smtClean="0"/>
              <a:t>	Energy can be transferred</a:t>
            </a:r>
          </a:p>
          <a:p>
            <a:pPr marL="114300" indent="0">
              <a:buNone/>
            </a:pPr>
            <a:r>
              <a:rPr lang="en-US" dirty="0" smtClean="0"/>
              <a:t>	 Mass can be transferred</a:t>
            </a:r>
          </a:p>
          <a:p>
            <a:pPr marL="114300" indent="0">
              <a:buNone/>
            </a:pPr>
            <a:r>
              <a:rPr lang="en-US" dirty="0"/>
              <a:t>	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1409700"/>
            <a:ext cx="1970823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4511" y="3581400"/>
            <a:ext cx="2971800" cy="251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54817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Control Volumes</a:t>
            </a:r>
            <a:endParaRPr lang="en-US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3955927"/>
            <a:ext cx="3162300" cy="240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3765427"/>
            <a:ext cx="2156367" cy="259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503912"/>
            <a:ext cx="3651682" cy="2261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5746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Properties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Any Characteristic of a system</a:t>
            </a:r>
          </a:p>
          <a:p>
            <a:r>
              <a:rPr lang="en-US" dirty="0" smtClean="0"/>
              <a:t>Intensive Properties – Independent of Mass </a:t>
            </a:r>
          </a:p>
          <a:p>
            <a:pPr lvl="1"/>
            <a:r>
              <a:rPr lang="en-US" dirty="0" smtClean="0"/>
              <a:t>(temperature, density, pressure)</a:t>
            </a:r>
          </a:p>
          <a:p>
            <a:r>
              <a:rPr lang="en-US" dirty="0" smtClean="0"/>
              <a:t>Extensive Properties – Depends on size</a:t>
            </a:r>
          </a:p>
          <a:p>
            <a:pPr lvl="1"/>
            <a:r>
              <a:rPr lang="en-US" dirty="0" smtClean="0"/>
              <a:t>(total mass, total volume)</a:t>
            </a:r>
          </a:p>
          <a:p>
            <a:pPr marL="114300" indent="0">
              <a:buNone/>
            </a:pP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3886200"/>
            <a:ext cx="2971800" cy="20085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739943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State, Process, and Equilibrium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State - Condition of a system by its properties</a:t>
            </a:r>
          </a:p>
          <a:p>
            <a:r>
              <a:rPr lang="en-US" dirty="0" smtClean="0"/>
              <a:t>Process - A system undergoes a process when its properties change</a:t>
            </a:r>
          </a:p>
          <a:p>
            <a:r>
              <a:rPr lang="en-US" dirty="0" smtClean="0"/>
              <a:t>Equilibrium – balance </a:t>
            </a:r>
          </a:p>
          <a:p>
            <a:r>
              <a:rPr lang="en-US" dirty="0" smtClean="0"/>
              <a:t>Steady State</a:t>
            </a:r>
            <a:endParaRPr lang="en-US" dirty="0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2578223"/>
            <a:ext cx="3086100" cy="36302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3733800"/>
            <a:ext cx="2914650" cy="2324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6372047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djacency">
  <a:themeElements>
    <a:clrScheme name="Adjacency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Office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djacency">
      <a:fillStyleLst>
        <a:solidFill>
          <a:schemeClr val="phClr"/>
        </a:solidFill>
        <a:solidFill>
          <a:schemeClr val="phClr">
            <a:tint val="55000"/>
          </a:schemeClr>
        </a:solidFill>
        <a:solidFill>
          <a:schemeClr val="phClr"/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algn="bl" rotWithShape="0">
              <a:srgbClr val="000000">
                <a:alpha val="60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hemeClr val="phClr">
                <a:shade val="4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75000">
              <a:schemeClr val="phClr">
                <a:shade val="100000"/>
                <a:satMod val="115000"/>
              </a:schemeClr>
            </a:gs>
            <a:gs pos="100000">
              <a:schemeClr val="phClr">
                <a:shade val="70000"/>
                <a:satMod val="130000"/>
              </a:schemeClr>
            </a:gs>
          </a:gsLst>
          <a:path path="circle">
            <a:fillToRect l="20000" t="50000" r="10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7000"/>
              </a:schemeClr>
              <a:schemeClr val="phClr">
                <a:shade val="96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Adjacency</Template>
  <TotalTime>3983</TotalTime>
  <Words>622</Words>
  <Application>Microsoft Office PowerPoint</Application>
  <PresentationFormat>On-screen Show (4:3)</PresentationFormat>
  <Paragraphs>140</Paragraphs>
  <Slides>26</Slides>
  <Notes>1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8" baseType="lpstr">
      <vt:lpstr>Adjacency</vt:lpstr>
      <vt:lpstr>Equation</vt:lpstr>
      <vt:lpstr>MCE 341- Engineering Thermodynamics</vt:lpstr>
      <vt:lpstr>What is Thermodynamics?</vt:lpstr>
      <vt:lpstr>Energy</vt:lpstr>
      <vt:lpstr>History</vt:lpstr>
      <vt:lpstr>Defining Systems</vt:lpstr>
      <vt:lpstr>Closed vs. Open Systems </vt:lpstr>
      <vt:lpstr>Control Volumes</vt:lpstr>
      <vt:lpstr>Properties</vt:lpstr>
      <vt:lpstr>State, Process, and Equilibrium</vt:lpstr>
      <vt:lpstr>Review of Units</vt:lpstr>
      <vt:lpstr>Density and Specific Volume</vt:lpstr>
      <vt:lpstr>Temperature</vt:lpstr>
      <vt:lpstr>Pressure</vt:lpstr>
      <vt:lpstr>Chapter 2 –  First Law of Thermodynamics</vt:lpstr>
      <vt:lpstr>Kinetic Energy</vt:lpstr>
      <vt:lpstr>Energy transfer by Heat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MCE 341- Engineering Thermodynamics</dc:title>
  <dc:creator>NMD</dc:creator>
  <cp:lastModifiedBy>Nick</cp:lastModifiedBy>
  <cp:revision>43</cp:revision>
  <dcterms:created xsi:type="dcterms:W3CDTF">2015-05-16T22:29:52Z</dcterms:created>
  <dcterms:modified xsi:type="dcterms:W3CDTF">2015-05-19T21:54:51Z</dcterms:modified>
</cp:coreProperties>
</file>